
<file path=[Content_Types].xml><?xml version="1.0" encoding="utf-8"?>
<Types xmlns="http://schemas.openxmlformats.org/package/2006/content-types">
  <Default Extension="xml" ContentType="application/xml"/>
  <Default Extension="svg" ContentType="image/svg+xml"/>
  <Default Extension="jpg" ContentType="image/jpeg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notesSlides/notesSlide8.xml" ContentType="application/vnd.openxmlformats-officedocument.presentationml.notes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5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 /><Relationship Id="rId17" Type="http://schemas.openxmlformats.org/officeDocument/2006/relationships/tableStyles" Target="tableStyles.xml" /><Relationship Id="rId18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25947043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8663971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n-US"/>
              <a:t>10/30/2013</a:t>
            </a:fld>
            <a:endParaRPr lang="en-US"/>
          </a:p>
        </p:txBody>
      </p:sp>
      <p:sp>
        <p:nvSpPr>
          <p:cNvPr id="1055372328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1149426152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29550875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74656831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82978666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9640406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47250475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266FEF2-1198-B2C4-F23F-816AA072EDDA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743210E-BF71-F495-07F9-DCAF21A394B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497FE26-9931-4268-9D04-3399D93219E4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CA87695-4A90-2715-3FE3-23F68F8128E9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CA97E62-31E2-EABD-793A-36C694504D2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49BF8E8-5D30-C93B-E47B-15AC673A9F6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37AD862-D40A-DC5A-8804-078E41CA4F3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1848229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132691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0549911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F3A5D5F-1013-39B2-3E47-94E6669281A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3738E8A-DD59-D91D-105F-2D0157319638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85CA174-36D7-3212-73A5-D2FD714E0D7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40642175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88488678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282425948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747692688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314056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4993420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821317201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605836857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045680908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1048169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56609697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2006875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31870587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77708030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08196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7388121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471065584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886321330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05069343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92658064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47301464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910959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374493658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22758331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61801803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4322270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86964771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363315799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57897400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765317155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6368530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63341413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85132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27804560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32875144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2091147413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13793130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264302526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36968531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86204960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46570774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429073310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38754750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91387133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761306950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77158061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4048421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1133825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258514761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9957205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79604655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702048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55700921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71665806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1774489173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44487769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94978133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91555044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0741651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92043310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266799280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42774395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062587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archive.robocup.info/Soccer/Simulation/2D/logs/RCAP/2018/Starter/MainRound/20181209093440-Mouood_9-vs-Galaxy_coders_0.rcl.gz" TargetMode="Externa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media1.sv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9097708" name="Title 1"/>
          <p:cNvSpPr>
            <a:spLocks noGrp="1"/>
          </p:cNvSpPr>
          <p:nvPr>
            <p:ph type="ctr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lang="en-US" sz="60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 Descent Into Architectural Madness</a:t>
            </a:r>
            <a:endParaRPr sz="6000"/>
          </a:p>
          <a:p>
            <a:pPr>
              <a:defRPr/>
            </a:pPr>
            <a:endParaRPr lang="en-US"/>
          </a:p>
        </p:txBody>
      </p:sp>
      <p:sp>
        <p:nvSpPr>
          <p:cNvPr id="709200844" name="Subtitl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2665241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Offene Fragen</a:t>
            </a:r>
            <a:endParaRPr/>
          </a:p>
        </p:txBody>
      </p:sp>
      <p:sp>
        <p:nvSpPr>
          <p:cNvPr id="1137671457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Können Spieler gleichzeitig dash und turn verwenden?</a:t>
            </a:r>
            <a:endParaRPr/>
          </a:p>
          <a:p>
            <a:pPr>
              <a:defRPr/>
            </a:pPr>
            <a:r>
              <a:rPr/>
              <a:t>Spieler können sich um 180 Grad drehen? (siehe ang. Datei)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778423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Wie kann es weitergehen?</a:t>
            </a:r>
            <a:endParaRPr/>
          </a:p>
        </p:txBody>
      </p:sp>
      <p:sp>
        <p:nvSpPr>
          <p:cNvPr id="1924683549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Fokuspunkt auf Eis legen</a:t>
            </a:r>
            <a:endParaRPr/>
          </a:p>
          <a:p>
            <a:pPr lvl="1">
              <a:defRPr/>
            </a:pPr>
            <a:r>
              <a:rPr/>
              <a:t>Grundstruktur kann so bleiben</a:t>
            </a:r>
            <a:endParaRPr/>
          </a:p>
          <a:p>
            <a:pPr lvl="1">
              <a:defRPr/>
            </a:pPr>
            <a:r>
              <a:rPr/>
              <a:t>Andere Features sollten in develop gemerged werden (alt. Gekapselt werden)</a:t>
            </a:r>
            <a:endParaRPr/>
          </a:p>
          <a:p>
            <a:pPr>
              <a:defRPr/>
            </a:pPr>
            <a:r>
              <a:rPr/>
              <a:t>Architektur Besprechen, Planen, Organisieren und Dokumentieren</a:t>
            </a:r>
            <a:endParaRPr/>
          </a:p>
          <a:p>
            <a:pPr>
              <a:defRPr/>
            </a:pPr>
            <a:r>
              <a:rPr/>
              <a:t>Änderungen einarbeiten</a:t>
            </a:r>
            <a:endParaRPr/>
          </a:p>
          <a:p>
            <a:pPr lvl="1">
              <a:defRPr/>
            </a:pPr>
            <a:r>
              <a:rPr/>
              <a:t>Technical Debt abarbeiten</a:t>
            </a:r>
            <a:endParaRPr/>
          </a:p>
          <a:p>
            <a:pPr lvl="1">
              <a:defRPr/>
            </a:pPr>
            <a:r>
              <a:rPr/>
              <a:t>Gemeinsames Reformatting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54845173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Ursprungsziel: Fokus Punkt</a:t>
            </a:r>
            <a:endParaRPr/>
          </a:p>
        </p:txBody>
      </p:sp>
      <p:sp>
        <p:nvSpPr>
          <p:cNvPr id="1647254205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561241300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1404937" y="2620168"/>
            <a:ext cx="8915400" cy="2476499"/>
          </a:xfrm>
          <a:prstGeom prst="rect">
            <a:avLst/>
          </a:prstGeom>
        </p:spPr>
      </p:pic>
      <p:pic>
        <p:nvPicPr>
          <p:cNvPr id="1975983495" name=""/>
          <p:cNvPicPr>
            <a:picLocks noChangeAspect="1"/>
          </p:cNvPicPr>
          <p:nvPr/>
        </p:nvPicPr>
        <p:blipFill rotWithShape="1">
          <a:blip r:embed="rId4"/>
          <a:stretch/>
        </p:blipFill>
        <p:spPr bwMode="auto">
          <a:xfrm>
            <a:off x="714374" y="1690687"/>
            <a:ext cx="4762499" cy="47624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24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598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" dur="500"/>
                                        <p:tgtEl>
                                          <p:spTgt spid="197598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88942878" name="Title 1"/>
          <p:cNvSpPr>
            <a:spLocks noGrp="1"/>
          </p:cNvSpPr>
          <p:nvPr>
            <p:ph type="title"/>
          </p:nvPr>
        </p:nvSpPr>
        <p:spPr bwMode="auto">
          <a:xfrm>
            <a:off x="831849" y="1709737"/>
            <a:ext cx="10515600" cy="2852736"/>
          </a:xfrm>
        </p:spPr>
        <p:txBody>
          <a:bodyPr/>
          <a:lstStyle>
            <a:lvl1pPr>
              <a:defRPr sz="6000"/>
            </a:lvl1pPr>
          </a:lstStyle>
          <a:p>
            <a:pPr>
              <a:defRPr/>
            </a:pPr>
            <a:r>
              <a:rPr/>
              <a:t>DER FOKUS PUNKT WURDE GESETZT</a:t>
            </a:r>
            <a:endParaRPr/>
          </a:p>
        </p:txBody>
      </p:sp>
      <p:sp>
        <p:nvSpPr>
          <p:cNvPr id="154844530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49" y="4589462"/>
            <a:ext cx="10515600" cy="150018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Aber die Spieler machen nichts mehr anderes?!?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44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" dur="500"/>
                                        <p:tgtEl>
                                          <p:spTgt spid="154844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98265020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 Architektur</a:t>
            </a:r>
            <a:endParaRPr/>
          </a:p>
        </p:txBody>
      </p:sp>
      <p:sp>
        <p:nvSpPr>
          <p:cNvPr id="872497195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394023" indent="-394023">
              <a:buFont typeface="Arial"/>
              <a:buAutoNum type="arabicPeriod"/>
              <a:defRPr/>
            </a:pPr>
            <a:r>
              <a:rPr/>
              <a:t>Kern (Kommunikation)</a:t>
            </a:r>
            <a:endParaRPr/>
          </a:p>
          <a:p>
            <a:pPr marL="394023" indent="-394023">
              <a:buFont typeface="Arial"/>
              <a:buAutoNum type="arabicPeriod"/>
              <a:defRPr/>
            </a:pPr>
            <a:r>
              <a:rPr/>
              <a:t>Parsing der Einkommenden und Ausgehenden Daten, Populator</a:t>
            </a:r>
            <a:endParaRPr/>
          </a:p>
          <a:p>
            <a:pPr marL="394023" indent="-394023">
              <a:buFont typeface="Arial"/>
              <a:buAutoNum type="arabicPeriod"/>
              <a:defRPr/>
            </a:pPr>
            <a:r>
              <a:rPr/>
              <a:t>Befehldefinitionen, Weltenmodell</a:t>
            </a:r>
            <a:endParaRPr/>
          </a:p>
          <a:p>
            <a:pPr marL="394023" indent="-394023">
              <a:buFont typeface="Arial"/>
              <a:buAutoNum type="arabicPeriod"/>
              <a:defRPr/>
            </a:pPr>
            <a:r>
              <a:rPr/>
              <a:t>Komplexe Spielerlogik, Populator</a:t>
            </a:r>
            <a:endParaRPr/>
          </a:p>
        </p:txBody>
      </p:sp>
      <p:sp>
        <p:nvSpPr>
          <p:cNvPr id="130297087" name=""/>
          <p:cNvSpPr txBox="1"/>
          <p:nvPr/>
        </p:nvSpPr>
        <p:spPr bwMode="auto">
          <a:xfrm rot="0" flipH="0" flipV="0">
            <a:off x="2446304" y="5382217"/>
            <a:ext cx="7299389" cy="5185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en-US" sz="2800" b="0" i="0" u="none" strike="noStrike" cap="none" spc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Was macht der Populator eigentlich alles?</a:t>
            </a:r>
            <a:endParaRPr sz="2800">
              <a:solidFill>
                <a:srgbClr val="FF0000"/>
              </a:solidFill>
            </a:endParaRPr>
          </a:p>
        </p:txBody>
      </p:sp>
      <p:sp>
        <p:nvSpPr>
          <p:cNvPr id="498781955" name=""/>
          <p:cNvSpPr txBox="1"/>
          <p:nvPr/>
        </p:nvSpPr>
        <p:spPr bwMode="auto">
          <a:xfrm rot="2286479" flipH="0" flipV="0">
            <a:off x="9141152" y="795065"/>
            <a:ext cx="3023775" cy="91476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/>
              <a:t>Veranschaulichung, entspricht nicht 100% der Struktur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97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8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0019494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831849" y="695324"/>
            <a:ext cx="5541349" cy="3867149"/>
          </a:xfrm>
        </p:spPr>
        <p:txBody>
          <a:bodyPr/>
          <a:lstStyle>
            <a:lvl1pPr>
              <a:defRPr sz="6000"/>
            </a:lvl1pPr>
          </a:lstStyle>
          <a:p>
            <a:pPr>
              <a:defRPr/>
            </a:pPr>
            <a:r>
              <a:rPr/>
              <a:t>Wir senden</a:t>
            </a:r>
            <a:br>
              <a:rPr/>
            </a:br>
            <a:r>
              <a:rPr/>
              <a:t>nur ein Befehl</a:t>
            </a:r>
            <a:br>
              <a:rPr/>
            </a:br>
            <a:r>
              <a:rPr/>
              <a:t>pro Cycle</a:t>
            </a:r>
            <a:r>
              <a:rPr/>
              <a:t> </a:t>
            </a:r>
            <a:br>
              <a:rPr/>
            </a:br>
            <a:r>
              <a:rPr/>
              <a:t>(max. 2)</a:t>
            </a:r>
            <a:endParaRPr/>
          </a:p>
        </p:txBody>
      </p:sp>
      <p:sp>
        <p:nvSpPr>
          <p:cNvPr id="8730348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49" y="4589462"/>
            <a:ext cx="10515600" cy="150018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Technical Debt hat uns bzw. mich</a:t>
            </a:r>
            <a:endParaRPr/>
          </a:p>
          <a:p>
            <a:pPr>
              <a:defRPr/>
            </a:pPr>
            <a:r>
              <a:rPr/>
              <a:t>Eingeholt...</a:t>
            </a:r>
            <a:endParaRPr/>
          </a:p>
        </p:txBody>
      </p:sp>
      <p:pic>
        <p:nvPicPr>
          <p:cNvPr id="1118250649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6476999" y="1793874"/>
            <a:ext cx="5715000" cy="50482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250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" dur="500"/>
                                        <p:tgtEl>
                                          <p:spTgt spid="1118250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9132125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Unsers vs Andere</a:t>
            </a:r>
            <a:endParaRPr/>
          </a:p>
        </p:txBody>
      </p:sp>
      <p:sp>
        <p:nvSpPr>
          <p:cNvPr id="1297893048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199" y="1825624"/>
            <a:ext cx="5181599" cy="4351338"/>
          </a:xfrm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lang="en-US" sz="2200" b="0" i="0" u="none" strike="noStrike" cap="none" spc="0">
                <a:solidFill>
                  <a:srgbClr val="000000"/>
                </a:solidFill>
                <a:latin typeface="Courier New"/>
                <a:ea typeface="Courier New"/>
                <a:cs typeface="Courier New"/>
              </a:rPr>
              <a:t>(turn -129.413)</a:t>
            </a:r>
            <a:endParaRPr lang="en-US" sz="22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lang="en-US" sz="2200" b="0" i="0" u="none" strike="noStrike" cap="none" spc="0">
                <a:solidFill>
                  <a:srgbClr val="000000"/>
                </a:solidFill>
                <a:latin typeface="Courier New"/>
                <a:ea typeface="Courier New"/>
                <a:cs typeface="Courier New"/>
              </a:rPr>
              <a:t>(turn_neck 52)</a:t>
            </a:r>
            <a:endParaRPr/>
          </a:p>
        </p:txBody>
      </p:sp>
      <p:sp>
        <p:nvSpPr>
          <p:cNvPr id="1957677725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4"/>
            <a:ext cx="5181599" cy="4351338"/>
          </a:xfrm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sz="2200" b="0" i="0" u="none">
                <a:solidFill>
                  <a:srgbClr val="000000"/>
                </a:solidFill>
                <a:latin typeface="Courier New"/>
                <a:ea typeface="Courier New"/>
                <a:cs typeface="Courier New"/>
              </a:rPr>
              <a:t>(turn -129.413)</a:t>
            </a:r>
            <a:endParaRPr sz="2200" b="0" i="0" u="none">
              <a:solidFill>
                <a:srgbClr val="000000"/>
              </a:solidFill>
              <a:latin typeface="Courier New"/>
              <a:ea typeface="Courier New"/>
              <a:cs typeface="Courier New"/>
            </a:endParaRPr>
          </a:p>
          <a:p>
            <a:pPr marL="0" indent="0">
              <a:buFont typeface="Arial"/>
              <a:buNone/>
              <a:defRPr/>
            </a:pPr>
            <a:r>
              <a:rPr sz="2200" b="0" i="0" u="none">
                <a:solidFill>
                  <a:srgbClr val="000000"/>
                </a:solidFill>
                <a:latin typeface="Courier New"/>
                <a:ea typeface="Courier New"/>
                <a:cs typeface="Courier New"/>
              </a:rPr>
              <a:t>(turn_neck 52)</a:t>
            </a:r>
            <a:endParaRPr sz="2200" b="0" i="0" u="none">
              <a:solidFill>
                <a:srgbClr val="000000"/>
              </a:solidFill>
              <a:latin typeface="Courier New"/>
              <a:ea typeface="Courier New"/>
              <a:cs typeface="Courier New"/>
            </a:endParaRPr>
          </a:p>
          <a:p>
            <a:pPr marL="0" indent="0">
              <a:buFont typeface="Arial"/>
              <a:buNone/>
              <a:defRPr/>
            </a:pPr>
            <a:r>
              <a:rPr sz="2200" b="0" i="0" u="none">
                <a:solidFill>
                  <a:srgbClr val="000000"/>
                </a:solidFill>
                <a:latin typeface="Courier New"/>
                <a:ea typeface="Courier New"/>
                <a:cs typeface="Courier New"/>
              </a:rPr>
              <a:t>(pointto 4.1716 73.4667)</a:t>
            </a:r>
            <a:endParaRPr sz="2200" b="0" i="0" u="none">
              <a:solidFill>
                <a:srgbClr val="000000"/>
              </a:solidFill>
              <a:latin typeface="Courier New"/>
              <a:ea typeface="Courier New"/>
              <a:cs typeface="Courier New"/>
            </a:endParaRPr>
          </a:p>
          <a:p>
            <a:pPr marL="0" indent="0">
              <a:buFont typeface="Arial"/>
              <a:buNone/>
              <a:defRPr/>
            </a:pPr>
            <a:r>
              <a:rPr sz="2200" b="0" i="0" u="none">
                <a:solidFill>
                  <a:srgbClr val="000000"/>
                </a:solidFill>
                <a:latin typeface="Courier New"/>
                <a:ea typeface="Courier New"/>
                <a:cs typeface="Courier New"/>
              </a:rPr>
              <a:t>(attentionto our 2)</a:t>
            </a:r>
            <a:endParaRPr sz="2200" b="0" i="0" u="none">
              <a:solidFill>
                <a:srgbClr val="000000"/>
              </a:solidFill>
              <a:latin typeface="Courier New"/>
              <a:ea typeface="Courier New"/>
              <a:cs typeface="Courier New"/>
            </a:endParaRPr>
          </a:p>
          <a:p>
            <a:pPr marL="0" indent="0">
              <a:buFont typeface="Arial"/>
              <a:buNone/>
              <a:defRPr/>
            </a:pPr>
            <a:r>
              <a:rPr sz="2200" b="0" i="0" u="none">
                <a:solidFill>
                  <a:srgbClr val="000000"/>
                </a:solidFill>
                <a:latin typeface="Courier New"/>
                <a:ea typeface="Courier New"/>
                <a:cs typeface="Courier New"/>
              </a:rPr>
              <a:t>(say "G&gt;HdD&lt;&gt;xzV")</a:t>
            </a:r>
            <a:endParaRPr sz="10000"/>
          </a:p>
        </p:txBody>
      </p:sp>
      <p:sp>
        <p:nvSpPr>
          <p:cNvPr id="462693001" name=""/>
          <p:cNvSpPr txBox="1"/>
          <p:nvPr/>
        </p:nvSpPr>
        <p:spPr bwMode="auto">
          <a:xfrm rot="0" flipH="0" flipV="0">
            <a:off x="10240349" y="6176962"/>
            <a:ext cx="1896194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u="sng">
                <a:hlinkClick r:id="rId3" tooltip=""/>
              </a:rPr>
              <a:t>Beispiellink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5236746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 Architektur</a:t>
            </a:r>
            <a:endParaRPr/>
          </a:p>
        </p:txBody>
      </p:sp>
      <p:sp>
        <p:nvSpPr>
          <p:cNvPr id="160466015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394022" indent="-394022">
              <a:buFont typeface="Arial"/>
              <a:buAutoNum type="arabicPeriod"/>
              <a:defRPr/>
            </a:pPr>
            <a:r>
              <a:rPr/>
              <a:t>Kern (Kommunikation)</a:t>
            </a:r>
            <a:endParaRPr/>
          </a:p>
          <a:p>
            <a:pPr marL="394022" indent="-394022">
              <a:buFont typeface="Arial"/>
              <a:buAutoNum type="arabicPeriod"/>
              <a:defRPr/>
            </a:pPr>
            <a:r>
              <a:rPr/>
              <a:t>Parsing der Einkommenden und Ausgehenden Daten, Populator</a:t>
            </a:r>
            <a:endParaRPr/>
          </a:p>
          <a:p>
            <a:pPr marL="394022" indent="-394022">
              <a:buFont typeface="Arial"/>
              <a:buAutoNum type="arabicPeriod"/>
              <a:defRPr/>
            </a:pPr>
            <a:r>
              <a:rPr>
                <a:solidFill>
                  <a:srgbClr val="FF0000"/>
                </a:solidFill>
              </a:rPr>
              <a:t>Befehlslimitierung und Aggregator</a:t>
            </a:r>
            <a:endParaRPr/>
          </a:p>
          <a:p>
            <a:pPr marL="394022" indent="-394022">
              <a:buFont typeface="Arial"/>
              <a:buAutoNum type="arabicPeriod"/>
              <a:defRPr/>
            </a:pPr>
            <a:r>
              <a:rPr/>
              <a:t>Befehldefinitionen, Weltenmodell</a:t>
            </a:r>
            <a:endParaRPr/>
          </a:p>
          <a:p>
            <a:pPr marL="394022" indent="-394022">
              <a:buFont typeface="Arial"/>
              <a:buAutoNum type="arabicPeriod"/>
              <a:defRPr/>
            </a:pPr>
            <a:r>
              <a:rPr/>
              <a:t>Komplexe Spielerlogik, Populator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1135484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ActionLimiter</a:t>
            </a:r>
            <a:endParaRPr/>
          </a:p>
        </p:txBody>
      </p:sp>
      <p:sp>
        <p:nvSpPr>
          <p:cNvPr id="1107858117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706064534" name=""/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 bwMode="auto">
          <a:xfrm flipH="0" flipV="0">
            <a:off x="-124637" y="24994"/>
            <a:ext cx="12303937" cy="123039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0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94673690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831849" y="385762"/>
            <a:ext cx="10515600" cy="1920345"/>
          </a:xfrm>
        </p:spPr>
        <p:txBody>
          <a:bodyPr/>
          <a:lstStyle>
            <a:lvl1pPr>
              <a:defRPr sz="6000"/>
            </a:lvl1pPr>
          </a:lstStyle>
          <a:p>
            <a:pPr>
              <a:defRPr/>
            </a:pPr>
            <a:r>
              <a:rPr/>
              <a:t>Problem: </a:t>
            </a:r>
            <a:endParaRPr/>
          </a:p>
        </p:txBody>
      </p:sp>
      <p:sp>
        <p:nvSpPr>
          <p:cNvPr id="204371978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49" y="4589462"/>
            <a:ext cx="10515600" cy="150018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Und die Dokumentation ist da nicht eindeutig....</a:t>
            </a:r>
            <a:endParaRPr/>
          </a:p>
        </p:txBody>
      </p:sp>
      <p:sp>
        <p:nvSpPr>
          <p:cNvPr id="2112830552" name=""/>
          <p:cNvSpPr/>
          <p:nvPr/>
        </p:nvSpPr>
        <p:spPr bwMode="auto">
          <a:xfrm flipH="0" flipV="0">
            <a:off x="4280904" y="1345935"/>
            <a:ext cx="7074105" cy="3383639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r>
              <a:rPr lang="en-US" sz="5400" b="0" i="0" u="none" strike="noStrike" cap="none" spc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+mn-lt"/>
                <a:ea typeface="+mn-ea"/>
                <a:cs typeface="+mn-cs"/>
              </a:rPr>
              <a:t>Komplexe Spieleraktionen basieren auf sequenzieller Abfolge</a:t>
            </a:r>
            <a:endParaRPr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469692942" name=""/>
          <p:cNvPicPr>
            <a:picLocks noChangeAspect="1"/>
          </p:cNvPicPr>
          <p:nvPr/>
        </p:nvPicPr>
        <p:blipFill rotWithShape="1">
          <a:blip r:embed="rId3"/>
          <a:srcRect l="66763" t="23005" r="0" b="2594"/>
          <a:stretch/>
        </p:blipFill>
        <p:spPr bwMode="auto">
          <a:xfrm flipH="0" flipV="0">
            <a:off x="10483875" y="9604"/>
            <a:ext cx="1727149" cy="252192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830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12830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692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ONLYOFFICE/9.2.0.100</Application>
  <PresentationFormat>On-screen Show (4:3)</PresentationFormat>
  <Paragraphs>0</Paragraphs>
  <Slides>11</Slides>
  <Notes>11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6</cp:revision>
  <dcterms:modified xsi:type="dcterms:W3CDTF">2025-12-19T02:30:31Z</dcterms:modified>
</cp:coreProperties>
</file>