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2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11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10"/>
  </p:notesMasterIdLst>
  <p:sldIdLst>
    <p:sldId id="256" r:id="rId4"/>
    <p:sldId id="257" r:id="rId5"/>
    <p:sldId id="258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378" y="9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 /><Relationship Id="rId12" Type="http://schemas.openxmlformats.org/officeDocument/2006/relationships/tableStyles" Target="tableStyles.xml" /><Relationship Id="rId13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7430474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64119019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32E96E-41F7-40C5-8419-297958CC00FA}" type="datetimeFigureOut">
              <a:rPr lang="en-US"/>
              <a:t>10/30/2013</a:t>
            </a:fld>
            <a:endParaRPr lang="en-US"/>
          </a:p>
        </p:txBody>
      </p:sp>
      <p:sp>
        <p:nvSpPr>
          <p:cNvPr id="799890476" name="Slide Image Placeho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1759502101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250528397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67176708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6999B8-B6B4-4561-A3CD-BBCDAB9FC9D9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90846420" name="Slide Image Placehold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6553182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40177879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E6999B8-B6B4-4561-A3CD-BBCDAB9FC9D9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6E815E2-0E41-63F5-50E9-2204F86503BF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AEC5013-03AB-0144-3A77-2C8A70F5ED1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CBB6AD5-F18D-6A16-7098-02BB999EA47B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99F9CEC-EC2B-D5DD-E23E-6B8B8E11E47F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06A7215-05E6-9BEA-3A45-2C744CD4A473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6454622" name="Title 1"/>
          <p:cNvSpPr>
            <a:spLocks noGrp="1"/>
          </p:cNvSpPr>
          <p:nvPr>
            <p:ph type="ctrTitle"/>
          </p:nvPr>
        </p:nvSpPr>
        <p:spPr bwMode="auto">
          <a:xfrm>
            <a:off x="914400" y="2130425"/>
            <a:ext cx="10363199" cy="1470025"/>
          </a:xfrm>
        </p:spPr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616899731" name="Subtitle 2"/>
          <p:cNvSpPr>
            <a:spLocks noGrp="1"/>
          </p:cNvSpPr>
          <p:nvPr>
            <p:ph type="subTitle" idx="1"/>
          </p:nvPr>
        </p:nvSpPr>
        <p:spPr bwMode="auto">
          <a:xfrm>
            <a:off x="1828800" y="3886200"/>
            <a:ext cx="8534399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/>
              <a:t>Click to edit Master subtitle style</a:t>
            </a:r>
            <a:endParaRPr/>
          </a:p>
        </p:txBody>
      </p:sp>
      <p:sp>
        <p:nvSpPr>
          <p:cNvPr id="2054316399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1746712312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9105845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6894791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47881208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60192435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1543390044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2806086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9453262" name="Title 1"/>
          <p:cNvSpPr>
            <a:spLocks noGrp="1"/>
          </p:cNvSpPr>
          <p:nvPr>
            <p:ph type="title"/>
          </p:nvPr>
        </p:nvSpPr>
        <p:spPr bwMode="auto">
          <a:xfrm>
            <a:off x="963083" y="4406901"/>
            <a:ext cx="10363199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79530189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63083" y="2906713"/>
            <a:ext cx="10363199" cy="15001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1108588891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979511726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2965007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61813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1339026930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1583498" y="1600201"/>
            <a:ext cx="4704522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820262717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576053" y="1600201"/>
            <a:ext cx="5006346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820554528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3737097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73701848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11915651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135871115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83498" y="1535113"/>
            <a:ext cx="470452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531978242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1583498" y="2174874"/>
            <a:ext cx="470452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1589360631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480042" y="1535113"/>
            <a:ext cx="510235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453321428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480042" y="2174874"/>
            <a:ext cx="510235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1614008469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653138796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66663491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9762077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187291759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1601356381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4859230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3905848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1297311751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507126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1260991" name="Title 1"/>
          <p:cNvSpPr>
            <a:spLocks noGrp="1"/>
          </p:cNvSpPr>
          <p:nvPr>
            <p:ph type="title"/>
          </p:nvPr>
        </p:nvSpPr>
        <p:spPr bwMode="auto">
          <a:xfrm>
            <a:off x="1583498" y="273049"/>
            <a:ext cx="355239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1064427377" name="Content Placeholder 2"/>
          <p:cNvSpPr>
            <a:spLocks noGrp="1"/>
          </p:cNvSpPr>
          <p:nvPr>
            <p:ph idx="1"/>
          </p:nvPr>
        </p:nvSpPr>
        <p:spPr bwMode="auto">
          <a:xfrm>
            <a:off x="5327914" y="273050"/>
            <a:ext cx="625448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9975298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583498" y="1435101"/>
            <a:ext cx="3552394" cy="4691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870035968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1369686307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0399160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2535364" name="Title 1"/>
          <p:cNvSpPr>
            <a:spLocks noGrp="1"/>
          </p:cNvSpPr>
          <p:nvPr>
            <p:ph type="title"/>
          </p:nvPr>
        </p:nvSpPr>
        <p:spPr bwMode="auto">
          <a:xfrm>
            <a:off x="1583498" y="4800600"/>
            <a:ext cx="998510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130841052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1583498" y="612774"/>
            <a:ext cx="9985109" cy="41147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813636371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583498" y="5367337"/>
            <a:ext cx="998510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397405439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2097035702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1856293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63526939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1929143059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196661958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733204989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53033282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1751660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839199" y="274638"/>
            <a:ext cx="2743200" cy="5851525"/>
          </a:xfrm>
        </p:spPr>
        <p:txBody>
          <a:bodyPr vert="eaVert"/>
          <a:lstStyle>
            <a:lvl1pPr algn="ctr">
              <a:defRPr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517217165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09599" y="274638"/>
            <a:ext cx="8026399" cy="5851525"/>
          </a:xfrm>
        </p:spPr>
        <p:txBody>
          <a:bodyPr vert="eaVert"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85966274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498321529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86905695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585401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83498" y="1600201"/>
            <a:ext cx="9998901" cy="452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15251374" name="Shape 1058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6343" y="6641"/>
                </a:moveTo>
                <a:lnTo>
                  <a:pt x="6343" y="6641"/>
                </a:lnTo>
                <a:cubicBezTo>
                  <a:pt x="7781" y="2374"/>
                  <a:pt x="8594" y="0"/>
                  <a:pt x="8594" y="0"/>
                </a:cubicBezTo>
                <a:lnTo>
                  <a:pt x="0" y="0"/>
                </a:lnTo>
                <a:lnTo>
                  <a:pt x="0" y="43200"/>
                </a:lnTo>
                <a:lnTo>
                  <a:pt x="43200" y="43200"/>
                </a:lnTo>
                <a:lnTo>
                  <a:pt x="43200" y="37760"/>
                </a:lnTo>
                <a:lnTo>
                  <a:pt x="43200" y="37760"/>
                </a:lnTo>
                <a:cubicBezTo>
                  <a:pt x="43200" y="37760"/>
                  <a:pt x="34824" y="39282"/>
                  <a:pt x="21228" y="41101"/>
                </a:cubicBezTo>
                <a:lnTo>
                  <a:pt x="21228" y="41101"/>
                </a:lnTo>
                <a:cubicBezTo>
                  <a:pt x="3446" y="43478"/>
                  <a:pt x="-5241" y="41016"/>
                  <a:pt x="6343" y="6641"/>
                </a:cubicBezTo>
                <a:close/>
              </a:path>
            </a:pathLst>
          </a:custGeom>
          <a:solidFill>
            <a:schemeClr val="accent1"/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703825522" name="Shape 1059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</p:spPr>
      </p:sp>
      <p:sp>
        <p:nvSpPr>
          <p:cNvPr id="1299922422" name="Shape 1060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2361" y="36777"/>
                </a:moveTo>
                <a:lnTo>
                  <a:pt x="22361" y="36777"/>
                </a:lnTo>
                <a:cubicBezTo>
                  <a:pt x="5219" y="39070"/>
                  <a:pt x="-2372" y="36412"/>
                  <a:pt x="7775" y="6299"/>
                </a:cubicBezTo>
                <a:lnTo>
                  <a:pt x="7775" y="6299"/>
                </a:lnTo>
                <a:cubicBezTo>
                  <a:pt x="9119" y="2311"/>
                  <a:pt x="9892" y="58"/>
                  <a:pt x="9911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3612"/>
                </a:lnTo>
                <a:lnTo>
                  <a:pt x="43200" y="33612"/>
                </a:lnTo>
                <a:cubicBezTo>
                  <a:pt x="43110" y="33630"/>
                  <a:pt x="35168" y="35065"/>
                  <a:pt x="22361" y="36777"/>
                </a:cubicBezTo>
                <a:close/>
              </a:path>
            </a:pathLst>
          </a:custGeom>
          <a:solidFill>
            <a:schemeClr val="accent1">
              <a:alpha val="9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594209293" name="Shape 1061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2276" y="37156"/>
                </a:moveTo>
                <a:lnTo>
                  <a:pt x="22276" y="37156"/>
                </a:lnTo>
                <a:cubicBezTo>
                  <a:pt x="5093" y="39454"/>
                  <a:pt x="-2596" y="36819"/>
                  <a:pt x="7680" y="6325"/>
                </a:cubicBezTo>
                <a:lnTo>
                  <a:pt x="7680" y="6325"/>
                </a:lnTo>
                <a:cubicBezTo>
                  <a:pt x="9010" y="2380"/>
                  <a:pt x="9781" y="117"/>
                  <a:pt x="9819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3980"/>
                </a:lnTo>
                <a:lnTo>
                  <a:pt x="43200" y="33980"/>
                </a:lnTo>
                <a:cubicBezTo>
                  <a:pt x="43020" y="34016"/>
                  <a:pt x="35046" y="35449"/>
                  <a:pt x="22276" y="37156"/>
                </a:cubicBezTo>
                <a:close/>
              </a:path>
            </a:pathLst>
          </a:custGeom>
          <a:solidFill>
            <a:schemeClr val="accent1">
              <a:alpha val="18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779924384" name="Shape 1062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2192" y="37535"/>
                </a:moveTo>
                <a:lnTo>
                  <a:pt x="22192" y="37535"/>
                </a:lnTo>
                <a:cubicBezTo>
                  <a:pt x="4968" y="39839"/>
                  <a:pt x="-2820" y="37226"/>
                  <a:pt x="7585" y="6350"/>
                </a:cubicBezTo>
                <a:lnTo>
                  <a:pt x="7585" y="6350"/>
                </a:lnTo>
                <a:cubicBezTo>
                  <a:pt x="8900" y="2448"/>
                  <a:pt x="9670" y="176"/>
                  <a:pt x="9726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4348"/>
                </a:lnTo>
                <a:lnTo>
                  <a:pt x="43200" y="34348"/>
                </a:lnTo>
                <a:cubicBezTo>
                  <a:pt x="42885" y="34402"/>
                  <a:pt x="34924" y="35833"/>
                  <a:pt x="22192" y="37535"/>
                </a:cubicBezTo>
                <a:close/>
              </a:path>
            </a:pathLst>
          </a:custGeom>
          <a:solidFill>
            <a:schemeClr val="accent1">
              <a:alpha val="26999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42973335" name="Shape 1063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2107" y="37914"/>
                </a:moveTo>
                <a:lnTo>
                  <a:pt x="22107" y="37914"/>
                </a:lnTo>
                <a:cubicBezTo>
                  <a:pt x="4842" y="40223"/>
                  <a:pt x="-3044" y="37634"/>
                  <a:pt x="7490" y="6376"/>
                </a:cubicBezTo>
                <a:lnTo>
                  <a:pt x="7490" y="6376"/>
                </a:lnTo>
                <a:cubicBezTo>
                  <a:pt x="8790" y="2517"/>
                  <a:pt x="9559" y="235"/>
                  <a:pt x="9634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4717"/>
                </a:lnTo>
                <a:lnTo>
                  <a:pt x="43200" y="34717"/>
                </a:lnTo>
                <a:cubicBezTo>
                  <a:pt x="42795" y="34789"/>
                  <a:pt x="34802" y="36217"/>
                  <a:pt x="22107" y="37914"/>
                </a:cubicBezTo>
                <a:close/>
              </a:path>
            </a:pathLst>
          </a:custGeom>
          <a:solidFill>
            <a:schemeClr val="accent1">
              <a:alpha val="36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49690322" name="Shape 1064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2022" y="38293"/>
                </a:moveTo>
                <a:lnTo>
                  <a:pt x="22022" y="38293"/>
                </a:lnTo>
                <a:cubicBezTo>
                  <a:pt x="4717" y="40608"/>
                  <a:pt x="-3267" y="38041"/>
                  <a:pt x="7394" y="6401"/>
                </a:cubicBezTo>
                <a:lnTo>
                  <a:pt x="7394" y="6401"/>
                </a:lnTo>
                <a:cubicBezTo>
                  <a:pt x="8680" y="2586"/>
                  <a:pt x="9448" y="293"/>
                  <a:pt x="9542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5085"/>
                </a:lnTo>
                <a:lnTo>
                  <a:pt x="43200" y="35085"/>
                </a:lnTo>
                <a:cubicBezTo>
                  <a:pt x="42705" y="35175"/>
                  <a:pt x="34680" y="36601"/>
                  <a:pt x="22022" y="38293"/>
                </a:cubicBezTo>
                <a:close/>
              </a:path>
            </a:pathLst>
          </a:custGeom>
          <a:solidFill>
            <a:schemeClr val="accent1">
              <a:alpha val="4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200613387" name="Shape 1065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937" y="38673"/>
                </a:moveTo>
                <a:lnTo>
                  <a:pt x="21937" y="38673"/>
                </a:lnTo>
                <a:cubicBezTo>
                  <a:pt x="4591" y="40992"/>
                  <a:pt x="-3491" y="38448"/>
                  <a:pt x="7299" y="6427"/>
                </a:cubicBezTo>
                <a:lnTo>
                  <a:pt x="7299" y="6427"/>
                </a:lnTo>
                <a:cubicBezTo>
                  <a:pt x="8570" y="2655"/>
                  <a:pt x="9336" y="352"/>
                  <a:pt x="9449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5453"/>
                </a:lnTo>
                <a:lnTo>
                  <a:pt x="43200" y="35453"/>
                </a:lnTo>
                <a:cubicBezTo>
                  <a:pt x="42570" y="35561"/>
                  <a:pt x="34558" y="36985"/>
                  <a:pt x="21937" y="38673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762327343" name="Shape 1066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853" y="39052"/>
                </a:moveTo>
                <a:lnTo>
                  <a:pt x="21853" y="39052"/>
                </a:lnTo>
                <a:cubicBezTo>
                  <a:pt x="4466" y="41377"/>
                  <a:pt x="-3715" y="38855"/>
                  <a:pt x="7204" y="6453"/>
                </a:cubicBezTo>
                <a:lnTo>
                  <a:pt x="7204" y="6453"/>
                </a:lnTo>
                <a:cubicBezTo>
                  <a:pt x="8461" y="2724"/>
                  <a:pt x="9225" y="411"/>
                  <a:pt x="9357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5822"/>
                </a:lnTo>
                <a:lnTo>
                  <a:pt x="43200" y="35822"/>
                </a:lnTo>
                <a:cubicBezTo>
                  <a:pt x="42480" y="35948"/>
                  <a:pt x="34436" y="37369"/>
                  <a:pt x="21853" y="39052"/>
                </a:cubicBezTo>
                <a:close/>
              </a:path>
            </a:pathLst>
          </a:custGeom>
          <a:solidFill>
            <a:schemeClr val="accent1">
              <a:alpha val="63999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31973891" name="Shape 1067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768" y="39431"/>
                </a:moveTo>
                <a:lnTo>
                  <a:pt x="21768" y="39431"/>
                </a:lnTo>
                <a:cubicBezTo>
                  <a:pt x="4340" y="41761"/>
                  <a:pt x="-3939" y="39262"/>
                  <a:pt x="7109" y="6478"/>
                </a:cubicBezTo>
                <a:lnTo>
                  <a:pt x="7109" y="6478"/>
                </a:lnTo>
                <a:cubicBezTo>
                  <a:pt x="8351" y="2792"/>
                  <a:pt x="9114" y="470"/>
                  <a:pt x="9265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6190"/>
                </a:lnTo>
                <a:lnTo>
                  <a:pt x="43200" y="36190"/>
                </a:lnTo>
                <a:cubicBezTo>
                  <a:pt x="42390" y="36334"/>
                  <a:pt x="34314" y="37753"/>
                  <a:pt x="21768" y="39431"/>
                </a:cubicBezTo>
                <a:close/>
              </a:path>
            </a:pathLst>
          </a:custGeom>
          <a:solidFill>
            <a:schemeClr val="accent1">
              <a:alpha val="73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915785835" name="Shape 1068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683" y="39810"/>
                </a:moveTo>
                <a:lnTo>
                  <a:pt x="21683" y="39810"/>
                </a:lnTo>
                <a:cubicBezTo>
                  <a:pt x="4214" y="42146"/>
                  <a:pt x="-4163" y="39669"/>
                  <a:pt x="7014" y="6504"/>
                </a:cubicBezTo>
                <a:lnTo>
                  <a:pt x="7014" y="6504"/>
                </a:lnTo>
                <a:cubicBezTo>
                  <a:pt x="8241" y="2861"/>
                  <a:pt x="9003" y="528"/>
                  <a:pt x="9172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6558"/>
                </a:lnTo>
                <a:lnTo>
                  <a:pt x="43200" y="36558"/>
                </a:lnTo>
                <a:cubicBezTo>
                  <a:pt x="42300" y="36720"/>
                  <a:pt x="34192" y="38137"/>
                  <a:pt x="21683" y="39810"/>
                </a:cubicBezTo>
                <a:close/>
              </a:path>
            </a:pathLst>
          </a:custGeom>
          <a:solidFill>
            <a:schemeClr val="accent1">
              <a:alpha val="82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479564574" name="Shape 1069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599" y="40189"/>
                </a:moveTo>
                <a:lnTo>
                  <a:pt x="21599" y="40189"/>
                </a:lnTo>
                <a:cubicBezTo>
                  <a:pt x="4089" y="42530"/>
                  <a:pt x="-4386" y="40077"/>
                  <a:pt x="6918" y="6529"/>
                </a:cubicBezTo>
                <a:lnTo>
                  <a:pt x="6918" y="6529"/>
                </a:lnTo>
                <a:cubicBezTo>
                  <a:pt x="8131" y="2930"/>
                  <a:pt x="8892" y="587"/>
                  <a:pt x="9080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6926"/>
                </a:lnTo>
                <a:lnTo>
                  <a:pt x="43200" y="36926"/>
                </a:lnTo>
                <a:cubicBezTo>
                  <a:pt x="42165" y="37107"/>
                  <a:pt x="34070" y="38521"/>
                  <a:pt x="21599" y="40189"/>
                </a:cubicBezTo>
                <a:close/>
              </a:path>
            </a:pathLst>
          </a:custGeom>
          <a:solidFill>
            <a:schemeClr val="accent1">
              <a:alpha val="91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825881573" name="Shape 1070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514" y="40568"/>
                </a:moveTo>
                <a:lnTo>
                  <a:pt x="21514" y="40568"/>
                </a:lnTo>
                <a:cubicBezTo>
                  <a:pt x="3963" y="42915"/>
                  <a:pt x="-4610" y="40484"/>
                  <a:pt x="6823" y="6555"/>
                </a:cubicBezTo>
                <a:lnTo>
                  <a:pt x="6823" y="6555"/>
                </a:lnTo>
                <a:cubicBezTo>
                  <a:pt x="8022" y="2999"/>
                  <a:pt x="8781" y="646"/>
                  <a:pt x="8988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7295"/>
                </a:lnTo>
                <a:lnTo>
                  <a:pt x="43200" y="37295"/>
                </a:lnTo>
                <a:cubicBezTo>
                  <a:pt x="42075" y="37493"/>
                  <a:pt x="33948" y="38905"/>
                  <a:pt x="21514" y="40568"/>
                </a:cubicBezTo>
                <a:close/>
              </a:path>
            </a:pathLst>
          </a:custGeom>
          <a:solidFill>
            <a:schemeClr val="accent1"/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541748287" name="Title 1"/>
          <p:cNvSpPr>
            <a:spLocks noGrp="1"/>
          </p:cNvSpPr>
          <p:nvPr>
            <p:ph type="title"/>
          </p:nvPr>
        </p:nvSpPr>
        <p:spPr bwMode="auto">
          <a:xfrm>
            <a:off x="1583498" y="274638"/>
            <a:ext cx="999890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692500004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9264351" y="6356350"/>
            <a:ext cx="2318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/>
              <a:t>	</a:t>
            </a:r>
            <a:fld id="{F8E3F0E9-0FC2-4DDE-87CF-3BA6A04EA4CC}" type="slidenum">
              <a:rPr/>
              <a:t>‹#›</a:t>
            </a:fld>
            <a:endParaRPr/>
          </a:p>
        </p:txBody>
      </p:sp>
      <p:sp>
        <p:nvSpPr>
          <p:cNvPr id="2144135725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1619018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6EB4D43-F783-4E09-8208-6AA351DBC29B}" type="datetimeFigureOut">
              <a:rPr/>
              <a:t>22.10.2013</a:t>
            </a:fld>
            <a:endParaRPr/>
          </a:p>
        </p:txBody>
      </p:sp>
      <p:sp>
        <p:nvSpPr>
          <p:cNvPr id="40868197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5125706" y="6356350"/>
            <a:ext cx="35625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0">
        <a:spcBef>
          <a:spcPts val="0"/>
        </a:spcBef>
        <a:buNone/>
        <a:defRPr sz="44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599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e.wikipedia.org/wiki/Verifizierung" TargetMode="External"/><Relationship Id="rId4" Type="http://schemas.openxmlformats.org/officeDocument/2006/relationships/hyperlink" Target="https://de.wikipedia.org/wiki/Entit%C3%A4t" TargetMode="External"/><Relationship Id="rId5" Type="http://schemas.openxmlformats.org/officeDocument/2006/relationships/hyperlink" Target="https://de.wikipedia.org/wiki/Dokumentarische_Bezugseinheit" TargetMode="External"/><Relationship Id="rId6" Type="http://schemas.openxmlformats.org/officeDocument/2006/relationships/hyperlink" Target="https://de.wikipedia.org/wiki/Authentifizierung" TargetMode="Externa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423308" name="Title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Multi Factor Authentication</a:t>
            </a:r>
            <a:br>
              <a:rPr lang="en-US"/>
            </a:br>
            <a:r>
              <a:rPr lang="de-DE"/>
              <a:t>(2FA / MFA)</a:t>
            </a:r>
            <a:endParaRPr lang="en-US"/>
          </a:p>
        </p:txBody>
      </p:sp>
      <p:sp>
        <p:nvSpPr>
          <p:cNvPr id="2022803411" name="Subtitle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47128833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Inhaltsverzeichnis	</a:t>
            </a:r>
            <a:endParaRPr/>
          </a:p>
        </p:txBody>
      </p:sp>
      <p:sp>
        <p:nvSpPr>
          <p:cNvPr id="2145446137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32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Authentifizierung</a:t>
            </a:r>
            <a:endParaRPr lang="de-DE"/>
          </a:p>
          <a:p>
            <a:pPr>
              <a:defRPr/>
            </a:pPr>
            <a:r>
              <a:rPr lang="de-DE"/>
              <a:t>Schwache / Starke Verfahren</a:t>
            </a:r>
            <a:endParaRPr lang="de-DE"/>
          </a:p>
          <a:p>
            <a:pPr>
              <a:defRPr/>
            </a:pPr>
            <a:r>
              <a:rPr lang="de-DE"/>
              <a:t>Verwendungszweck </a:t>
            </a:r>
            <a:endParaRPr lang="de-DE"/>
          </a:p>
          <a:p>
            <a:pPr>
              <a:defRPr/>
            </a:pPr>
            <a:r>
              <a:rPr lang="de-DE"/>
              <a:t>Protokolle</a:t>
            </a:r>
            <a:endParaRPr lang="de-DE"/>
          </a:p>
          <a:p>
            <a:pPr>
              <a:defRPr/>
            </a:pPr>
            <a:r>
              <a:rPr lang="de-DE"/>
              <a:t>Vorteile und Nachteile</a:t>
            </a:r>
            <a:endParaRPr lang="de-DE"/>
          </a:p>
          <a:p>
            <a:pPr>
              <a:defRPr/>
            </a:pPr>
            <a:r>
              <a:rPr lang="de-DE"/>
              <a:t>Angriffsfläche</a:t>
            </a:r>
            <a:r>
              <a:rPr lang="de-DE"/>
              <a:t> und Exploitation</a:t>
            </a:r>
            <a:endParaRPr lang="de-DE"/>
          </a:p>
          <a:p>
            <a:pPr>
              <a:defRPr/>
            </a:pPr>
            <a:r>
              <a:rPr lang="de-DE"/>
              <a:t>Fazit</a:t>
            </a:r>
            <a:endParaRPr lang="de-DE"/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3928500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Authentifizierung</a:t>
            </a:r>
            <a:endParaRPr/>
          </a:p>
        </p:txBody>
      </p:sp>
      <p:sp>
        <p:nvSpPr>
          <p:cNvPr id="655528224" name="Content Placeholder 2"/>
          <p:cNvSpPr>
            <a:spLocks noGrp="1"/>
          </p:cNvSpPr>
          <p:nvPr>
            <p:ph idx="1"/>
          </p:nvPr>
        </p:nvSpPr>
        <p:spPr bwMode="auto">
          <a:xfrm flipH="0" flipV="0">
            <a:off x="1583498" y="1600201"/>
            <a:ext cx="9998901" cy="2781298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 marL="0" indent="0">
              <a:buFont typeface="Arial"/>
              <a:buNone/>
              <a:defRPr/>
            </a:pPr>
            <a:r>
              <a:rPr lang="de-DE" sz="36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„</a:t>
            </a:r>
            <a:r>
              <a:rPr sz="36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Authentifizierung</a:t>
            </a:r>
            <a:r>
              <a:rPr sz="36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6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ist der Nachweis (</a:t>
            </a:r>
            <a:r>
              <a:rPr sz="3600" b="0" i="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hlinkClick r:id="rId3" tooltip="Verifizierung"/>
              </a:rPr>
              <a:t>Verifizierung</a:t>
            </a:r>
            <a:r>
              <a:rPr sz="36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 einer behaupteten Eigenschaft </a:t>
            </a:r>
            <a:r>
              <a:rPr sz="36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einer </a:t>
            </a:r>
            <a:r>
              <a:rPr sz="3600" b="0" i="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hlinkClick r:id="rId4" tooltip="Entität"/>
              </a:rPr>
              <a:t>Entität</a:t>
            </a:r>
            <a:r>
              <a:rPr sz="36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die beispielsweise ein Mensch, ein Gerät, ein </a:t>
            </a:r>
            <a:r>
              <a:rPr sz="3600" b="0" i="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hlinkClick r:id="rId5" tooltip="Dokumentarische Bezugseinheit"/>
              </a:rPr>
              <a:t>Dokument</a:t>
            </a:r>
            <a:r>
              <a:rPr sz="36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oder eine Information sein kann und die dabei durch ihren Beitrag ihre </a:t>
            </a:r>
            <a:r>
              <a:rPr sz="36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Authentisierung</a:t>
            </a:r>
            <a:r>
              <a:rPr sz="36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durchführt.</a:t>
            </a:r>
            <a:r>
              <a:rPr lang="de-DE" sz="36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“</a:t>
            </a:r>
            <a:endParaRPr sz="13000"/>
          </a:p>
        </p:txBody>
      </p:sp>
      <p:sp>
        <p:nvSpPr>
          <p:cNvPr id="332352184" name=""/>
          <p:cNvSpPr txBox="1"/>
          <p:nvPr/>
        </p:nvSpPr>
        <p:spPr bwMode="auto">
          <a:xfrm rot="0" flipH="0" flipV="0">
            <a:off x="10670886" y="6498166"/>
            <a:ext cx="1545886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de-DE" u="sng">
                <a:hlinkClick r:id="rId6" tooltip=""/>
              </a:rPr>
              <a:t>zit. Wikipedia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4739333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Schwache / Starke Verfahren</a:t>
            </a:r>
            <a:endParaRPr/>
          </a:p>
        </p:txBody>
      </p:sp>
      <p:graphicFrame>
        <p:nvGraphicFramePr>
          <p:cNvPr id="716139023" name=""/>
          <p:cNvGraphicFramePr>
            <a:graphicFrameLocks xmlns:a="http://schemas.openxmlformats.org/drawingml/2006/main"/>
          </p:cNvGraphicFramePr>
          <p:nvPr>
            <p:ph sz="half" idx="1"/>
          </p:nvPr>
        </p:nvGraphicFramePr>
        <p:xfrm>
          <a:off x="1583498" y="1600201"/>
          <a:ext cx="4704522" cy="807652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4704522"/>
              </a:tblGrid>
              <a:tr h="365760">
                <a:tc>
                  <a:txBody>
                    <a:bodyPr/>
                    <a:p>
                      <a:pPr>
                        <a:defRPr/>
                      </a:pPr>
                      <a:r>
                        <a:rPr lang="de-DE"/>
                        <a:t>Schwache Verfahren</a:t>
                      </a:r>
                      <a:endParaRPr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defRPr/>
                      </a:pPr>
                      <a:r>
                        <a:rPr lang="de-DE"/>
                        <a:t>Paswörter, PINs, oder andere Geheimnisse</a:t>
                      </a:r>
                      <a:endParaRPr lang="de-DE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defRPr/>
                      </a:pPr>
                      <a:r>
                        <a:rPr lang="de-DE" sz="1800" b="0" i="0" u="none" strike="noStrike" cap="none" spc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Maschinell prüfbarer Gegenstand, elektronisches Verfahren</a:t>
                      </a:r>
                      <a:endParaRPr lang="de-DE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defRPr/>
                      </a:pPr>
                      <a:r>
                        <a:rPr lang="de-DE"/>
                        <a:t>Biometrische Merkmale oder Verhaltensmuster</a:t>
                      </a:r>
                      <a:endParaRPr lang="de-DE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01517997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576053" y="1600201"/>
            <a:ext cx="5006346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>
              <a:defRPr/>
            </a:pPr>
            <a:r>
              <a:rPr lang="de-DE"/>
              <a:t>Starke Verfahren verwenden mehrere schwache Verfahren</a:t>
            </a:r>
            <a:endParaRPr lang="de-DE"/>
          </a:p>
          <a:p>
            <a:pPr>
              <a:defRPr/>
            </a:pPr>
            <a:r>
              <a:rPr lang="de-DE"/>
              <a:t>Grundlage von MFA / 2FA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6561351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Verwendungszweck</a:t>
            </a:r>
            <a:endParaRPr/>
          </a:p>
        </p:txBody>
      </p:sp>
      <p:sp>
        <p:nvSpPr>
          <p:cNvPr id="121639612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Bestandteil und Erweiterung der Authentisierung</a:t>
            </a:r>
            <a:endParaRPr/>
          </a:p>
          <a:p>
            <a:pPr>
              <a:defRPr/>
            </a:pPr>
            <a:r>
              <a:rPr lang="de-DE"/>
              <a:t>Sicherheitserhöhung</a:t>
            </a:r>
            <a:endParaRPr lang="de-DE"/>
          </a:p>
          <a:p>
            <a:pPr>
              <a:defRPr/>
            </a:pPr>
            <a:endParaRPr lang="de-DE"/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8664621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Protokolle</a:t>
            </a:r>
            <a:endParaRPr/>
          </a:p>
        </p:txBody>
      </p:sp>
      <p:grpSp>
        <p:nvGrpSpPr>
          <p:cNvPr id="901037397" name=""/>
          <p:cNvGrpSpPr/>
          <p:nvPr/>
        </p:nvGrpSpPr>
        <p:grpSpPr bwMode="auto">
          <a:xfrm>
            <a:off x="788298" y="1561242"/>
            <a:ext cx="5184648" cy="3603095"/>
            <a:chOff x="0" y="0"/>
            <a:chExt cx="5184648" cy="3603095"/>
          </a:xfrm>
        </p:grpSpPr>
        <p:pic>
          <p:nvPicPr>
            <p:cNvPr id="1279448335" name="Picture 1279448335" title="G2V Protokol"/>
            <p:cNvPicPr>
              <a:picLocks noChangeAspect="1"/>
            </p:cNvPicPr>
            <p:nvPr/>
          </p:nvPicPr>
          <p:blipFill rotWithShape="1">
            <a:blip r:embed="rId3"/>
            <a:stretch/>
          </p:blipFill>
          <p:spPr bwMode="auto">
            <a:xfrm rot="0" flipH="0" flipV="0">
              <a:off x="0" y="0"/>
              <a:ext cx="5184648" cy="3236976"/>
            </a:xfrm>
            <a:prstGeom prst="rect">
              <a:avLst/>
            </a:prstGeom>
          </p:spPr>
        </p:pic>
        <p:sp>
          <p:nvSpPr>
            <p:cNvPr id="1670520666" name=""/>
            <p:cNvSpPr txBox="1"/>
            <p:nvPr/>
          </p:nvSpPr>
          <p:spPr bwMode="auto">
            <a:xfrm rot="0" flipH="0" flipV="0">
              <a:off x="168031" y="3236976"/>
              <a:ext cx="4853286" cy="36611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>
                <a:defRPr/>
              </a:pPr>
              <a:r>
                <a:rPr lang="de-DE"/>
                <a:t>G2V Protokoll</a:t>
              </a:r>
              <a:endParaRPr lang="de-DE"/>
            </a:p>
          </p:txBody>
        </p:sp>
      </p:grpSp>
      <p:sp>
        <p:nvSpPr>
          <p:cNvPr id="1606785232" name=""/>
          <p:cNvSpPr txBox="1"/>
          <p:nvPr/>
        </p:nvSpPr>
        <p:spPr bwMode="auto">
          <a:xfrm rot="0" flipH="0" flipV="0">
            <a:off x="7006166" y="1680305"/>
            <a:ext cx="5013839" cy="1189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de-DE" b="1"/>
              <a:t>Weitere Protokolle:</a:t>
            </a:r>
            <a:endParaRPr lang="de-DE" b="1"/>
          </a:p>
          <a:p>
            <a:pPr marL="283879" indent="-283879">
              <a:buFont typeface="Arial"/>
              <a:buChar char="•"/>
              <a:defRPr/>
            </a:pPr>
            <a:r>
              <a:rPr lang="de-DE" b="0"/>
              <a:t>G2OT (One Tap)</a:t>
            </a:r>
            <a:endParaRPr lang="de-DE" b="0"/>
          </a:p>
          <a:p>
            <a:pPr marL="283879" indent="-283879">
              <a:buFont typeface="Arial"/>
              <a:buChar char="•"/>
              <a:defRPr/>
            </a:pPr>
            <a:r>
              <a:rPr lang="de-DE" b="0"/>
              <a:t>G2DT</a:t>
            </a:r>
            <a:endParaRPr lang="de-DE" b="0"/>
          </a:p>
          <a:p>
            <a:pPr marL="283879" indent="-283879">
              <a:buFont typeface="Arial"/>
              <a:buChar char="•"/>
              <a:defRPr/>
            </a:pPr>
            <a:r>
              <a:rPr lang="de-DE" b="0"/>
              <a:t>U2F</a:t>
            </a:r>
            <a:endParaRPr lang="de-DE" b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Corner">
  <a:themeElements>
    <a:clrScheme name="Violet II">
      <a:dk1>
        <a:srgbClr val="000000"/>
      </a:dk1>
      <a:lt1>
        <a:srgbClr val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Classic 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Standard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Office">
        <a:dk1>
          <a:sysClr val="windowText" lastClr="000000"/>
        </a:dk1>
        <a:lt1>
          <a:sysClr val="window" lastClr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</a:extraClrScheme>
  </a:extraClrSchemeLst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ONLYOFFICE/9.2.0.100</Application>
  <PresentationFormat>On-screen Show (4:3)</PresentationFormat>
  <Paragraphs>0</Paragraphs>
  <Slides>6</Slides>
  <Notes>6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Theme 1</vt:lpstr>
      <vt:lpstr>Slide 1</vt:lpstr>
      <vt:lpstr>Slide 2</vt:lpstr>
      <vt:lpstr>Slide 3</vt:lpstr>
      <vt:lpstr>Slide 4</vt:lpstr>
      <vt:lpstr>Slide 5</vt:lpstr>
      <vt:lpstr>Slide 6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6</cp:revision>
  <dcterms:modified xsi:type="dcterms:W3CDTF">2025-12-11T13:37:31Z</dcterms:modified>
</cp:coreProperties>
</file>